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Funnel Sans" pitchFamily="2" charset="0"/>
      <p:regular r:id="rId11"/>
      <p:italic r:id="rId12"/>
    </p:embeddedFont>
    <p:embeddedFont>
      <p:font typeface="Mona Sans Semi Bold" pitchFamily="2" charset="77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8"/>
    <p:restoredTop sz="94610"/>
  </p:normalViewPr>
  <p:slideViewPr>
    <p:cSldViewPr snapToGrid="0" snapToObjects="1">
      <p:cViewPr>
        <p:scale>
          <a:sx n="88" d="100"/>
          <a:sy n="88" d="100"/>
        </p:scale>
        <p:origin x="83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1326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70617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Weather Station IoT with ESP32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638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Hardware Integration and Web Platform Development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089565"/>
            <a:ext cx="1343858" cy="426244"/>
          </a:xfrm>
          <a:prstGeom prst="roundRect">
            <a:avLst>
              <a:gd name="adj" fmla="val 17880"/>
            </a:avLst>
          </a:prstGeom>
          <a:solidFill>
            <a:srgbClr val="262626"/>
          </a:solidFill>
          <a:ln/>
        </p:spPr>
      </p:sp>
      <p:sp>
        <p:nvSpPr>
          <p:cNvPr id="6" name="Text 3"/>
          <p:cNvSpPr/>
          <p:nvPr/>
        </p:nvSpPr>
        <p:spPr>
          <a:xfrm>
            <a:off x="6416278" y="5157549"/>
            <a:ext cx="10716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IOT PROJECT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7737396" y="5081945"/>
            <a:ext cx="810577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881104" y="5157549"/>
            <a:ext cx="52316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ESP32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8661321" y="5081945"/>
            <a:ext cx="2612469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805029" y="5157549"/>
            <a:ext cx="232505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FULL-STACK DEVELOPMENT</a:t>
            </a:r>
            <a:endParaRPr lang="en-US" sz="1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3C60FE-7E42-5533-3EEB-748108217644}"/>
              </a:ext>
            </a:extLst>
          </p:cNvPr>
          <p:cNvSpPr/>
          <p:nvPr/>
        </p:nvSpPr>
        <p:spPr>
          <a:xfrm rot="10800000">
            <a:off x="-1" y="-3"/>
            <a:ext cx="5762170" cy="8229602"/>
          </a:xfrm>
          <a:prstGeom prst="rect">
            <a:avLst/>
          </a:prstGeom>
          <a:gradFill flip="none" rotWithShape="1">
            <a:gsLst>
              <a:gs pos="0">
                <a:srgbClr val="181717"/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hand holding a circuit board&#10;&#10;AI-generated content may be incorrect.">
            <a:extLst>
              <a:ext uri="{FF2B5EF4-FFF2-40B4-BE49-F238E27FC236}">
                <a16:creationId xmlns:a16="http://schemas.microsoft.com/office/drawing/2014/main" id="{6B3F3B9E-E0E8-A796-BA4F-9B7B62D5D3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097" b="83036" l="32044" r="71553">
                        <a14:foregroundMark x1="43849" y1="54828" x2="44023" y2="53009"/>
                        <a14:foregroundMark x1="43552" y1="56878" x2="45089" y2="57275"/>
                        <a14:foregroundMark x1="43700" y1="41667" x2="44172" y2="40245"/>
                        <a14:foregroundMark x1="35491" y1="35549" x2="36558" y2="33929"/>
                        <a14:foregroundMark x1="38690" y1="31085" x2="40203" y2="25827"/>
                        <a14:foregroundMark x1="38988" y1="17692" x2="35938" y2="17097"/>
                        <a14:foregroundMark x1="53001" y1="82242" x2="53001" y2="82242"/>
                        <a14:foregroundMark x1="52232" y1="83036" x2="53001" y2="82242"/>
                        <a14:foregroundMark x1="64410" y1="43684" x2="71553" y2="43882"/>
                        <a14:foregroundMark x1="35938" y1="38823" x2="35938" y2="39815"/>
                      </a14:backgroundRemoval>
                    </a14:imgEffect>
                  </a14:imgLayer>
                </a14:imgProps>
              </a:ext>
            </a:extLst>
          </a:blip>
          <a:srcRect l="27600" t="14494" r="27244" b="11034"/>
          <a:stretch>
            <a:fillRect/>
          </a:stretch>
        </p:blipFill>
        <p:spPr>
          <a:xfrm rot="5400000">
            <a:off x="757212" y="2165638"/>
            <a:ext cx="3716052" cy="459650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2984FA5-DF04-FBEA-08E6-8551C0FDA190}"/>
              </a:ext>
            </a:extLst>
          </p:cNvPr>
          <p:cNvSpPr/>
          <p:nvPr/>
        </p:nvSpPr>
        <p:spPr>
          <a:xfrm>
            <a:off x="12801600" y="7707086"/>
            <a:ext cx="1727200" cy="522514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66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09104"/>
            <a:ext cx="4196358" cy="2773799"/>
          </a:xfrm>
          <a:prstGeom prst="roundRect">
            <a:avLst>
              <a:gd name="adj" fmla="val 343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543538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Functional Weather Station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388287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Develop a fully operational meteorological monitoring system capable of capturing environmental data with professional accuracy.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309104"/>
            <a:ext cx="4196358" cy="2773799"/>
          </a:xfrm>
          <a:prstGeom prst="roundRect">
            <a:avLst>
              <a:gd name="adj" fmla="val 343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3543538"/>
            <a:ext cx="35784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Real-Time Data Collection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4033957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Continuously gather atmospheric measurements including temperature, humidity, wind patterns, and precipitation levels.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309104"/>
            <a:ext cx="4196358" cy="2773799"/>
          </a:xfrm>
          <a:prstGeom prst="roundRect">
            <a:avLst>
              <a:gd name="adj" fmla="val 343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3543538"/>
            <a:ext cx="28929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Complete IoT System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4033957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Build an end-to-end solution integrating embedded hardware with sophisticated web infrastructure and database management.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3194C3-D70E-A304-5EBE-F07E1448A395}"/>
              </a:ext>
            </a:extLst>
          </p:cNvPr>
          <p:cNvSpPr/>
          <p:nvPr/>
        </p:nvSpPr>
        <p:spPr>
          <a:xfrm>
            <a:off x="12801600" y="7707086"/>
            <a:ext cx="1727200" cy="522514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0DE2E43-D1EF-42D2-F39F-B6CB0EC77576}"/>
              </a:ext>
            </a:extLst>
          </p:cNvPr>
          <p:cNvSpPr/>
          <p:nvPr/>
        </p:nvSpPr>
        <p:spPr>
          <a:xfrm>
            <a:off x="1188197" y="1443394"/>
            <a:ext cx="7078982" cy="396341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1187291" y="523280"/>
            <a:ext cx="5003363" cy="555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Hardware Components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9442728" y="3048357"/>
            <a:ext cx="2664262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Core Technology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9442728" y="3520440"/>
            <a:ext cx="4007763" cy="760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system is built upon two essential hardware components that work in harmony to capture and transmit meteorological data.</a:t>
            </a:r>
            <a:endParaRPr lang="en-US" sz="1350" dirty="0"/>
          </a:p>
        </p:txBody>
      </p:sp>
      <p:sp>
        <p:nvSpPr>
          <p:cNvPr id="6" name="Shape 3"/>
          <p:cNvSpPr/>
          <p:nvPr/>
        </p:nvSpPr>
        <p:spPr>
          <a:xfrm>
            <a:off x="1187291" y="6184463"/>
            <a:ext cx="6058257" cy="1521738"/>
          </a:xfrm>
          <a:prstGeom prst="roundRect">
            <a:avLst>
              <a:gd name="adj" fmla="val 7211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164431" y="6184463"/>
            <a:ext cx="91440" cy="1521738"/>
          </a:xfrm>
          <a:prstGeom prst="roundRect">
            <a:avLst>
              <a:gd name="adj" fmla="val 81584"/>
            </a:avLst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456253" y="6384846"/>
            <a:ext cx="2374463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ESP32 Microcontroller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456253" y="6745724"/>
            <a:ext cx="5588913" cy="760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Dual-core processor with integrated WiFi and Bluetooth capabilities, providing robust connectivity and computational power for sensor data processing.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7384613" y="6184463"/>
            <a:ext cx="6058376" cy="1521738"/>
          </a:xfrm>
          <a:prstGeom prst="roundRect">
            <a:avLst>
              <a:gd name="adj" fmla="val 7211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361753" y="6184463"/>
            <a:ext cx="91440" cy="1521738"/>
          </a:xfrm>
          <a:prstGeom prst="roundRect">
            <a:avLst>
              <a:gd name="adj" fmla="val 81584"/>
            </a:avLst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7653576" y="6384846"/>
            <a:ext cx="2276237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SEN0186 Interface Board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653576" y="6745724"/>
            <a:ext cx="5589032" cy="506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Professional-grade sensor suite measuring temperature, humidity, wind speed, wind direction, and precipitation with high precision.</a:t>
            </a:r>
            <a:endParaRPr lang="en-US" sz="1350" dirty="0"/>
          </a:p>
        </p:txBody>
      </p:sp>
      <p:pic>
        <p:nvPicPr>
          <p:cNvPr id="14" name="Picture 13" descr="A hand holding a circuit board&#10;&#10;AI-generated content may be incorrect.">
            <a:extLst>
              <a:ext uri="{FF2B5EF4-FFF2-40B4-BE49-F238E27FC236}">
                <a16:creationId xmlns:a16="http://schemas.microsoft.com/office/drawing/2014/main" id="{140271E7-BC73-CA25-19CF-14B470C878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004" b="92824" l="34797" r="76860">
                        <a14:foregroundMark x1="47024" y1="57374" x2="44593" y2="59590"/>
                        <a14:foregroundMark x1="45064" y1="58168" x2="44147" y2="59590"/>
                        <a14:foregroundMark x1="43676" y1="58995" x2="44891" y2="57573"/>
                        <a14:foregroundMark x1="44891" y1="57771" x2="44296" y2="57573"/>
                        <a14:foregroundMark x1="40799" y1="48016" x2="35466" y2="45800"/>
                        <a14:foregroundMark x1="36235" y1="38889" x2="35466" y2="37665"/>
                        <a14:foregroundMark x1="68948" y1="18188" x2="64955" y2="12103"/>
                        <a14:foregroundMark x1="64955" y1="12103" x2="34846" y2="19015"/>
                        <a14:foregroundMark x1="76711" y1="36442" x2="76860" y2="34425"/>
                        <a14:foregroundMark x1="61483" y1="73810" x2="58333" y2="82077"/>
                        <a14:foregroundMark x1="58333" y1="82077" x2="58457" y2="79067"/>
                        <a14:foregroundMark x1="59350" y1="76852" x2="61632" y2="73380"/>
                        <a14:backgroundMark x1="43378" y1="78869" x2="43824" y2="73578"/>
                        <a14:backgroundMark x1="44147" y1="73181" x2="54861" y2="83300"/>
                        <a14:backgroundMark x1="54861" y1="83300" x2="48462" y2="76720"/>
                        <a14:backgroundMark x1="48462" y1="76720" x2="49802" y2="86111"/>
                        <a14:backgroundMark x1="49802" y1="86111" x2="54340" y2="97751"/>
                        <a14:backgroundMark x1="54340" y1="97751" x2="46825" y2="79398"/>
                        <a14:backgroundMark x1="46825" y1="79398" x2="54092" y2="88360"/>
                        <a14:backgroundMark x1="54092" y1="88360" x2="47470" y2="87665"/>
                        <a14:backgroundMark x1="47470" y1="87665" x2="43725" y2="78274"/>
                        <a14:backgroundMark x1="43725" y1="78274" x2="46577" y2="83333"/>
                        <a14:backgroundMark x1="45362" y1="81515" x2="44891" y2="91766"/>
                        <a14:backgroundMark x1="44891" y1="91766" x2="43924" y2="78836"/>
                        <a14:backgroundMark x1="43924" y1="78836" x2="44891" y2="73578"/>
                        <a14:backgroundMark x1="44891" y1="73380" x2="44444" y2="89782"/>
                        <a14:backgroundMark x1="44444" y1="89782" x2="44742" y2="82110"/>
                        <a14:backgroundMark x1="43824" y1="88624" x2="44296" y2="90245"/>
                        <a14:backgroundMark x1="44147" y1="87202" x2="44742" y2="79696"/>
                        <a14:backgroundMark x1="44891" y1="87004" x2="51513" y2="87665"/>
                        <a14:backgroundMark x1="51513" y1="87665" x2="55407" y2="82540"/>
                        <a14:backgroundMark x1="54191" y1="82937" x2="53274" y2="89220"/>
                        <a14:backgroundMark x1="53125" y1="89220" x2="54191" y2="83929"/>
                        <a14:backgroundMark x1="53869" y1="81316" x2="55109" y2="83532"/>
                        <a14:backgroundMark x1="53720" y1="87996" x2="52654" y2="89616"/>
                        <a14:backgroundMark x1="45064" y1="87401" x2="44147" y2="85582"/>
                        <a14:backgroundMark x1="44147" y1="85351" x2="43824" y2="92262"/>
                        <a14:backgroundMark x1="58457" y1="82540" x2="58457" y2="82540"/>
                      </a14:backgroundRemoval>
                    </a14:imgEffect>
                  </a14:imgLayer>
                </a14:imgProps>
              </a:ext>
            </a:extLst>
          </a:blip>
          <a:srcRect l="35008" t="7375" r="19178" b="9765"/>
          <a:stretch>
            <a:fillRect/>
          </a:stretch>
        </p:blipFill>
        <p:spPr>
          <a:xfrm rot="5400000">
            <a:off x="2631915" y="764104"/>
            <a:ext cx="3770338" cy="511430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C819135-6182-905B-05C1-F0EA5E1FD647}"/>
              </a:ext>
            </a:extLst>
          </p:cNvPr>
          <p:cNvSpPr/>
          <p:nvPr/>
        </p:nvSpPr>
        <p:spPr>
          <a:xfrm>
            <a:off x="12801600" y="7707086"/>
            <a:ext cx="1727200" cy="522514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1438" y="536615"/>
            <a:ext cx="4553307" cy="569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Sensor Capabilities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271" y="1398151"/>
            <a:ext cx="1789509" cy="17895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6788" y="3370421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Temperature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031438" y="3742730"/>
            <a:ext cx="4067294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Accurate ambient temperature readings with ±0.5°C precision for reliable climate monitoring.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0326" y="1398151"/>
            <a:ext cx="1789509" cy="178950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76843" y="3370421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Humidity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5281493" y="3742730"/>
            <a:ext cx="4067294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Relative humidity measurement ranging from 0-100% to track atmospheric moisture levels.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0381" y="1398151"/>
            <a:ext cx="1789509" cy="178950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426898" y="3370421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Wind Speed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9531548" y="3742730"/>
            <a:ext cx="4067294" cy="787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Anemometer-based velocity measurement detecting wind speeds from 0-70 m/s with high responsiveness.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5299" y="4823103"/>
            <a:ext cx="1789509" cy="178950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051816" y="6795373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Wind Direction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3156466" y="7167682"/>
            <a:ext cx="4067294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360-degree wind vane providing precise directional readings across all compass points.</a:t>
            </a:r>
            <a:endParaRPr lang="en-US" sz="14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5354" y="4823103"/>
            <a:ext cx="1789509" cy="178950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8301871" y="6795373"/>
            <a:ext cx="2276594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Precipitation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7406521" y="7167682"/>
            <a:ext cx="4067294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Tipping bucket rain gauge capturing rainfall data with 0.2794mm resolution for accurate totals.</a:t>
            </a:r>
            <a:endParaRPr lang="en-US" sz="14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530828-C41E-940D-0E84-7E3DD42F39C1}"/>
              </a:ext>
            </a:extLst>
          </p:cNvPr>
          <p:cNvSpPr/>
          <p:nvPr/>
        </p:nvSpPr>
        <p:spPr>
          <a:xfrm>
            <a:off x="12801600" y="7707086"/>
            <a:ext cx="1727200" cy="522514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84628" y="459343"/>
            <a:ext cx="4007644" cy="500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System Architecture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4832" y="1186815"/>
            <a:ext cx="7800618" cy="60184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24929" y="3702469"/>
            <a:ext cx="1360487" cy="93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Real-time Sensor Data Flow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963293" y="5753396"/>
            <a:ext cx="2023967" cy="311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WiFi Network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63293" y="6152970"/>
            <a:ext cx="2023967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Secure wireless transport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3738042" y="3762440"/>
            <a:ext cx="2068210" cy="311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Web Dashboard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3738042" y="4162014"/>
            <a:ext cx="2068210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Visualize and control devices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589729" y="5753396"/>
            <a:ext cx="2023966" cy="311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Backend API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4589729" y="6152970"/>
            <a:ext cx="2023966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Ingests and validates data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8803919" y="3595835"/>
            <a:ext cx="2068210" cy="622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ESP32 Microcontroller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8803919" y="4306496"/>
            <a:ext cx="2068210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Local processing and buffering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226737" y="1521923"/>
            <a:ext cx="2079270" cy="622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Environmental Sensors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6226737" y="2232583"/>
            <a:ext cx="2079270" cy="42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Collect temperature, humidity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1784628" y="7332702"/>
            <a:ext cx="11061025" cy="437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architecture follows a streamlined data pipeline where environmental sensors feed real-time measurements to the ESP32 microcontroller. Data is processed locally, transmitted securely via WiFi to the backend API, and presented through an interactive web dashboard accessible from any device.</a:t>
            </a:r>
            <a:endParaRPr lang="en-US" sz="12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C516BE-1F8E-D583-0FE7-76E9BC19A119}"/>
              </a:ext>
            </a:extLst>
          </p:cNvPr>
          <p:cNvSpPr/>
          <p:nvPr/>
        </p:nvSpPr>
        <p:spPr>
          <a:xfrm>
            <a:off x="12801600" y="7707086"/>
            <a:ext cx="1727200" cy="522514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0239"/>
            <a:ext cx="76553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System Operation 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226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77691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51998"/>
            <a:ext cx="33077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Sensor Data Acquisition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42417"/>
            <a:ext cx="419635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ESP32 polls each sensor at configured intervals, typically every 30 seconds, collecting raw environmental measurements from all connected devices.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1226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477691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2651998"/>
            <a:ext cx="30666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Local Data Processing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142417"/>
            <a:ext cx="419635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Raw sensor values undergo validation, calibration, and conversion to standard units within the microcontroller before transmission, ensuring data quality and consistency.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1226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477691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2651998"/>
            <a:ext cx="38011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Wireless Data Transmission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142417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Processed measurements are packaged as JSON payloads and transmitted via secure WiFi connection to the backend API endpoint using HTTPS protocols.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35376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708809"/>
            <a:ext cx="13042702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883116"/>
            <a:ext cx="40675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Web Dashboard Visualisation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373535"/>
            <a:ext cx="13042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frontend queries the database periodically, rendering live data updates, historical trends, and interactive charts for comprehensive weather monitoring.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A2AAEF-409B-F39C-2A64-2BA64217726D}"/>
              </a:ext>
            </a:extLst>
          </p:cNvPr>
          <p:cNvSpPr/>
          <p:nvPr/>
        </p:nvSpPr>
        <p:spPr>
          <a:xfrm>
            <a:off x="12801600" y="7707086"/>
            <a:ext cx="1727200" cy="522514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247" y="1315879"/>
            <a:ext cx="4869537" cy="606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Frontend Dashboard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6247" y="2172414"/>
            <a:ext cx="2483882" cy="3160514"/>
          </a:xfrm>
          <a:prstGeom prst="roundRect">
            <a:avLst>
              <a:gd name="adj" fmla="val 3285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83298" y="2389465"/>
            <a:ext cx="2049780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Meteorological Dashboard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83298" y="3096458"/>
            <a:ext cx="2049780" cy="17309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Clean, intuitive interface displaying all weather parameters with colour-coded status indicators and alert thresholds.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8816459" y="2172414"/>
            <a:ext cx="2483882" cy="3160514"/>
          </a:xfrm>
          <a:prstGeom prst="roundRect">
            <a:avLst>
              <a:gd name="adj" fmla="val 3285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033510" y="2389465"/>
            <a:ext cx="2049780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Interactive Charts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9033510" y="3096458"/>
            <a:ext cx="2049780" cy="2019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Dynamic visualisations showing temperature trends, wind roses, humidity graphs, and precipitation totals using responsive chart libraries.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539382" y="2172414"/>
            <a:ext cx="2483882" cy="3160514"/>
          </a:xfrm>
          <a:prstGeom prst="roundRect">
            <a:avLst>
              <a:gd name="adj" fmla="val 3285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683722" y="2389465"/>
            <a:ext cx="2049780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Live Data Updates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1683722" y="3096458"/>
            <a:ext cx="2049780" cy="2019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WebSocket connections enabling real-time refresh without page reloads, providing instant visibility of changing conditions.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66247" y="5499259"/>
            <a:ext cx="7784306" cy="1414463"/>
          </a:xfrm>
          <a:prstGeom prst="roundRect">
            <a:avLst>
              <a:gd name="adj" fmla="val 5768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83298" y="5716310"/>
            <a:ext cx="2428280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Responsive Design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383298" y="6119693"/>
            <a:ext cx="7350204" cy="576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Mobile-first interface adapting seamlessly to smartphones, tablets, and desktop displays for monitoring on the go.</a:t>
            </a:r>
            <a:endParaRPr lang="en-US" sz="1500" dirty="0"/>
          </a:p>
        </p:txBody>
      </p:sp>
      <p:pic>
        <p:nvPicPr>
          <p:cNvPr id="20" name="Picture 19" descr="A computer with a weather forecast screen&#10;&#10;AI-generated content may be incorrect.">
            <a:extLst>
              <a:ext uri="{FF2B5EF4-FFF2-40B4-BE49-F238E27FC236}">
                <a16:creationId xmlns:a16="http://schemas.microsoft.com/office/drawing/2014/main" id="{9F7F8C17-999B-BE34-0BA9-091B3B958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45" b="97950" l="9921" r="99826">
                        <a14:foregroundMark x1="33135" y1="7804" x2="82589" y2="9987"/>
                        <a14:foregroundMark x1="82589" y1="9987" x2="71032" y2="11607"/>
                        <a14:foregroundMark x1="71032" y1="11607" x2="56597" y2="10218"/>
                        <a14:foregroundMark x1="56597" y1="10218" x2="63244" y2="13327"/>
                        <a14:foregroundMark x1="63244" y1="13327" x2="83631" y2="12368"/>
                        <a14:foregroundMark x1="83631" y1="12368" x2="85565" y2="19378"/>
                        <a14:foregroundMark x1="85565" y1="19378" x2="82540" y2="46660"/>
                        <a14:foregroundMark x1="82540" y1="46660" x2="76414" y2="56448"/>
                        <a14:foregroundMark x1="76414" y1="56448" x2="36161" y2="71164"/>
                        <a14:foregroundMark x1="36161" y1="71164" x2="20114" y2="90873"/>
                        <a14:foregroundMark x1="20114" y1="90873" x2="45511" y2="93717"/>
                        <a14:foregroundMark x1="45511" y1="93717" x2="70635" y2="92526"/>
                        <a14:foregroundMark x1="70635" y1="92526" x2="89385" y2="94048"/>
                        <a14:foregroundMark x1="89385" y1="94048" x2="87153" y2="84722"/>
                        <a14:foregroundMark x1="87153" y1="84722" x2="84449" y2="80159"/>
                        <a14:foregroundMark x1="30060" y1="66667" x2="11136" y2="97950"/>
                        <a14:foregroundMark x1="93105" y1="93651" x2="91592" y2="79597"/>
                        <a14:foregroundMark x1="91592" y1="79597" x2="80432" y2="69742"/>
                        <a14:foregroundMark x1="80432" y1="69742" x2="65947" y2="68849"/>
                        <a14:foregroundMark x1="65947" y1="68849" x2="86483" y2="70106"/>
                        <a14:foregroundMark x1="86483" y1="70106" x2="53323" y2="72619"/>
                        <a14:foregroundMark x1="53323" y1="72619" x2="76166" y2="75231"/>
                        <a14:foregroundMark x1="76166" y1="75231" x2="78894" y2="74669"/>
                        <a14:foregroundMark x1="90625" y1="66667" x2="95709" y2="71131"/>
                        <a14:foregroundMark x1="95709" y1="71131" x2="95387" y2="87599"/>
                        <a14:foregroundMark x1="95387" y1="87599" x2="99355" y2="79167"/>
                        <a14:foregroundMark x1="99355" y1="79167" x2="98214" y2="70106"/>
                        <a14:foregroundMark x1="98214" y1="70106" x2="94420" y2="64517"/>
                        <a14:foregroundMark x1="94420" y1="64517" x2="94420" y2="64517"/>
                        <a14:foregroundMark x1="95759" y1="65675" x2="97371" y2="84524"/>
                        <a14:foregroundMark x1="97371" y1="84524" x2="95610" y2="97950"/>
                        <a14:foregroundMark x1="97793" y1="96759" x2="99554" y2="87599"/>
                        <a14:foregroundMark x1="95883" y1="64914" x2="99851" y2="68022"/>
                        <a14:foregroundMark x1="93700" y1="62765" x2="93254" y2="6845"/>
                        <a14:foregroundMark x1="67163" y1="28538" x2="63938" y2="32242"/>
                        <a14:foregroundMark x1="62624" y1="29299" x2="65551" y2="26389"/>
                        <a14:foregroundMark x1="69643" y1="24438" x2="69643" y2="24438"/>
                      </a14:backgroundRemoval>
                    </a14:imgEffect>
                  </a14:imgLayer>
                </a14:imgProps>
              </a:ext>
            </a:extLst>
          </a:blip>
          <a:srcRect l="28515" r="4444"/>
          <a:stretch>
            <a:fillRect/>
          </a:stretch>
        </p:blipFill>
        <p:spPr>
          <a:xfrm>
            <a:off x="0" y="1822537"/>
            <a:ext cx="5782866" cy="640706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CF74E9C-B6E9-D843-9944-965E859F80B2}"/>
              </a:ext>
            </a:extLst>
          </p:cNvPr>
          <p:cNvSpPr/>
          <p:nvPr/>
        </p:nvSpPr>
        <p:spPr>
          <a:xfrm>
            <a:off x="12801600" y="7707086"/>
            <a:ext cx="1727200" cy="522514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37930" y="482203"/>
            <a:ext cx="6123623" cy="523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Outcomes and Results</a:t>
            </a:r>
            <a:endParaRPr lang="en-US" sz="3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930" y="1329928"/>
            <a:ext cx="7367349" cy="41748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321284" y="2855595"/>
            <a:ext cx="2862858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Achievement Summary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9321284" y="3293150"/>
            <a:ext cx="3778568" cy="6983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project successfully delivered a production-ready weather monitoring system demonstrating professional IoT capabilities.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1537930" y="5782866"/>
            <a:ext cx="376714" cy="376714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038231" y="5840373"/>
            <a:ext cx="2541389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Fully Operational System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038231" y="6176010"/>
            <a:ext cx="5199698" cy="465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All hardware and software components functioning reliably with 99% uptime over testing period.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7392353" y="5782866"/>
            <a:ext cx="376714" cy="376714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892653" y="5840373"/>
            <a:ext cx="2117765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Remote Accessibility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892653" y="6176010"/>
            <a:ext cx="5199698" cy="465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 accessible from any location via web browser, enabling monitoring without physical presence.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1537930" y="6888718"/>
            <a:ext cx="376714" cy="376714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038231" y="6946225"/>
            <a:ext cx="2390537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Real-Time Performance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2038231" y="7281863"/>
            <a:ext cx="5199698" cy="465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Sub-second latency between sensor readings and dashboard updates providing instant awareness.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7392353" y="6888718"/>
            <a:ext cx="376714" cy="376714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892653" y="6946225"/>
            <a:ext cx="2186345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Scalable Architecture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892653" y="7281863"/>
            <a:ext cx="5199698" cy="465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Modular design supporting expansion to multiple stations and additional sensor types.</a:t>
            </a:r>
            <a:endParaRPr lang="en-US" sz="13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7EE49C-29C4-CF4E-FE05-8266DAD809EC}"/>
              </a:ext>
            </a:extLst>
          </p:cNvPr>
          <p:cNvSpPr/>
          <p:nvPr/>
        </p:nvSpPr>
        <p:spPr>
          <a:xfrm>
            <a:off x="12801600" y="7707086"/>
            <a:ext cx="1727200" cy="522514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584</Words>
  <Application>Microsoft Macintosh PowerPoint</Application>
  <PresentationFormat>Custom</PresentationFormat>
  <Paragraphs>84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Mona Sans Semi Bold</vt:lpstr>
      <vt:lpstr>Mona Sans Light</vt:lpstr>
      <vt:lpstr>Funnel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Пламен Райков Петков</cp:lastModifiedBy>
  <cp:revision>2</cp:revision>
  <dcterms:created xsi:type="dcterms:W3CDTF">2026-02-19T07:20:01Z</dcterms:created>
  <dcterms:modified xsi:type="dcterms:W3CDTF">2026-02-19T09:33:30Z</dcterms:modified>
</cp:coreProperties>
</file>